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3" r:id="rId4"/>
    <p:sldId id="262" r:id="rId5"/>
    <p:sldId id="277" r:id="rId6"/>
    <p:sldId id="263" r:id="rId7"/>
    <p:sldId id="264" r:id="rId8"/>
    <p:sldId id="293" r:id="rId9"/>
    <p:sldId id="280" r:id="rId10"/>
    <p:sldId id="298" r:id="rId11"/>
    <p:sldId id="281" r:id="rId12"/>
    <p:sldId id="299" r:id="rId13"/>
    <p:sldId id="279" r:id="rId14"/>
    <p:sldId id="300" r:id="rId15"/>
    <p:sldId id="294" r:id="rId16"/>
    <p:sldId id="295" r:id="rId17"/>
    <p:sldId id="297" r:id="rId18"/>
    <p:sldId id="296" r:id="rId19"/>
    <p:sldId id="284" r:id="rId20"/>
    <p:sldId id="292" r:id="rId21"/>
    <p:sldId id="286" r:id="rId22"/>
    <p:sldId id="287" r:id="rId23"/>
    <p:sldId id="291" r:id="rId24"/>
    <p:sldId id="275" r:id="rId25"/>
    <p:sldId id="276" r:id="rId26"/>
  </p:sldIdLst>
  <p:sldSz cx="9144000" cy="5143500" type="screen16x9"/>
  <p:notesSz cx="6858000" cy="9144000"/>
  <p:embeddedFontLst>
    <p:embeddedFont>
      <p:font typeface="IBM Plex Sans Arabic" panose="020B0603050203000203" pitchFamily="34" charset="-78"/>
      <p:regular r:id="rId28"/>
      <p:bold r:id="rId29"/>
    </p:embeddedFont>
    <p:embeddedFont>
      <p:font typeface="IBM Plex Sans Arabic Medium" panose="020B0603050203000203" pitchFamily="34" charset="-78"/>
      <p:regular r:id="rId30"/>
      <p:bold r:id="rId31"/>
    </p:embeddedFont>
    <p:embeddedFont>
      <p:font typeface="IBM Plex Sans Arabic SemiBold" panose="020B0603050203000203" pitchFamily="34" charset="-78"/>
      <p:regular r:id="rId32"/>
      <p:bold r:id="rId33"/>
    </p:embeddedFont>
    <p:embeddedFont>
      <p:font typeface="Inter" panose="02000503000000020004" pitchFamily="2" charset="0"/>
      <p:regular r:id="rId34"/>
      <p:bold r:id="rId35"/>
      <p:italic r:id="rId36"/>
      <p:boldItalic r:id="rId37"/>
    </p:embeddedFont>
    <p:embeddedFont>
      <p:font typeface="Proxima Nova" panose="02000506030000020004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Tajawal" pitchFamily="2" charset="-78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24">
          <p15:clr>
            <a:srgbClr val="747775"/>
          </p15:clr>
        </p15:guide>
        <p15:guide id="2" orient="horz" pos="2560">
          <p15:clr>
            <a:srgbClr val="747775"/>
          </p15:clr>
        </p15:guide>
        <p15:guide id="3" pos="2880">
          <p15:clr>
            <a:srgbClr val="747775"/>
          </p15:clr>
        </p15:guide>
        <p15:guide id="4" orient="horz" pos="759">
          <p15:clr>
            <a:srgbClr val="747775"/>
          </p15:clr>
        </p15:guide>
        <p15:guide id="5" orient="horz" pos="2428">
          <p15:clr>
            <a:srgbClr val="747775"/>
          </p15:clr>
        </p15:guide>
        <p15:guide id="6" pos="5325">
          <p15:clr>
            <a:srgbClr val="747775"/>
          </p15:clr>
        </p15:guide>
        <p15:guide id="7" orient="horz" pos="96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KcFO/Xev719AjEfE5iQO6xfj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E1F5B-7058-4A9B-AF8C-0847D0C7EE07}">
  <a:tblStyle styleId="{541E1F5B-7058-4A9B-AF8C-0847D0C7EE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809"/>
  </p:normalViewPr>
  <p:slideViewPr>
    <p:cSldViewPr snapToGrid="0">
      <p:cViewPr varScale="1">
        <p:scale>
          <a:sx n="169" d="100"/>
          <a:sy n="169" d="100"/>
        </p:scale>
        <p:origin x="120" y="856"/>
      </p:cViewPr>
      <p:guideLst>
        <p:guide orient="horz" pos="524"/>
        <p:guide orient="horz" pos="2560"/>
        <p:guide pos="2880"/>
        <p:guide orient="horz" pos="759"/>
        <p:guide orient="horz" pos="2428"/>
        <p:guide pos="5325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F559D0E-39C9-D580-CD20-254B5403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BC1F4D5F-3627-C954-8CDC-77AD124F1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65AF0D3C-1484-19E6-158E-56ED2CA8A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17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C258A9D-A903-972A-54CE-191CD3C1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513CD135-D317-19AE-28B2-DAB058C91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F4A13D7A-CEED-A744-F91A-9267CBA636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1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23654D7-FEC9-81F1-95F6-A2A614D0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F8297E3D-CB26-EAD6-EED7-2570274D44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80756124-CC18-C708-5BCD-8238EAFE1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3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D632F3D-C937-B6D2-C266-CA14125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CAEA659F-F76B-70DA-33BF-98B5D905D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5484CAF9-1631-9FBF-768B-787DB0C58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9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07D665B-15E8-92CC-520D-F90F4832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125BCBED-DBD9-B5CD-0ED0-E0076DDC2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091CABE6-4C9B-7F2E-4F85-DBFB32C97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045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9DCD9241-9B2F-0EC2-C51B-6F0D647F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3AAAB171-7AB8-914B-6B89-771182DAF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5FF58371-B76B-15B4-3F46-43E8B57824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727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C1F57B7-1818-0FA6-C8EB-0EAC2C59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05CBB9F9-B3DF-ECA9-3FD2-2462549B6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786B5F03-A4D8-48DD-97E4-950857CFE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50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6E5C9E6-F532-2B74-2834-52DE724B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8BF0A9B5-BC24-95D0-9999-885C30A60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879A2CB6-B9E8-0459-2E76-6DBCB2E34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15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4C1AA8D-4FAC-9A38-9A74-AE2F1927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8040CE66-104C-6B87-316E-CA82A56B9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95EE1754-FC04-192B-C369-8D602FF28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6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82E6920-2EEF-E0D1-546F-C119C607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DF327807-D769-2175-6002-8EAEFBBD3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3C8EDC11-8B4E-02C1-CCC5-1A828AAA9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04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577F79F-012F-E56A-2032-CF6537264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67FC2F1C-05A8-A357-DE2D-C8D529E634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8FECA2C2-B27C-2705-ACCE-3AFC30926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577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F366E2B-6EF7-E128-12B7-5EBAB3D9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FF80D989-6FDB-5096-B9E8-A147B8488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4F86F0BB-F739-1D33-DF6E-0619D1648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98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68F3FF7-57ED-6100-7207-13968CEAA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C61CDB08-F25F-50EF-326D-44EDC1FF1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8ABCAAE0-BBAE-4CED-3719-0FF98D0F7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17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33E31C8-D5E9-2017-AE3F-9CE690F7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>
            <a:extLst>
              <a:ext uri="{FF2B5EF4-FFF2-40B4-BE49-F238E27FC236}">
                <a16:creationId xmlns:a16="http://schemas.microsoft.com/office/drawing/2014/main" id="{171F4956-9A8B-D2BD-69BC-C7A200A2F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>
            <a:extLst>
              <a:ext uri="{FF2B5EF4-FFF2-40B4-BE49-F238E27FC236}">
                <a16:creationId xmlns:a16="http://schemas.microsoft.com/office/drawing/2014/main" id="{135EAFF3-6059-1547-52B9-ABA6113E5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6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2CF867F-D87D-BDF0-5741-CA3453417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F04A7EF9-3157-244C-F053-C63571862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ACCA84C6-1122-1E45-0F4B-3A0EE6BE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8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2FD3765-EAED-DEAA-F202-47452EF5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A4B8B846-D594-5968-110D-4A6C32ADC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36F71B47-EEE0-462C-30C8-4394CB3D9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7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7371" y="317427"/>
            <a:ext cx="1356656" cy="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  <a:defRPr sz="4300" b="1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title"/>
          </p:nvPr>
        </p:nvSpPr>
        <p:spPr>
          <a:xfrm>
            <a:off x="2079450" y="445025"/>
            <a:ext cx="67074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1"/>
          </p:nvPr>
        </p:nvSpPr>
        <p:spPr>
          <a:xfrm>
            <a:off x="2758650" y="1334150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2079450" y="714175"/>
            <a:ext cx="67074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2758650" y="1526325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9271" y="4703039"/>
            <a:ext cx="946580" cy="21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2500"/>
              <a:buFont typeface="IBM Plex Sans Arabic Medium"/>
              <a:buNone/>
              <a:defRPr sz="2500" b="0" i="0" u="none" strike="noStrike" cap="none">
                <a:solidFill>
                  <a:srgbClr val="4F29B7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defRPr>
            </a:lvl1pPr>
            <a:lvl2pPr marR="0"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R="0"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R="0"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R="0"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R="0"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R="0"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R="0"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R="0"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800"/>
              <a:buFont typeface="IBM Plex Sans Arabic"/>
              <a:buChar char="●"/>
              <a:defRPr sz="18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marL="914400" marR="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marL="1371600" marR="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marL="1828800" marR="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marL="2286000" marR="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marL="2743200" marR="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marL="3200400" marR="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marL="3657600" marR="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marL="4114800" marR="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30954" y="17475"/>
            <a:ext cx="1266092" cy="10079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NWNKmR4i2Pn8WZen2aiBUIwW9T_cI0fD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title"/>
          </p:nvPr>
        </p:nvSpPr>
        <p:spPr>
          <a:xfrm>
            <a:off x="5435226" y="867625"/>
            <a:ext cx="2974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800">
                <a:solidFill>
                  <a:srgbClr val="58E3D8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أكـــــاديميــــة طــــويـــق</a:t>
            </a:r>
            <a:endParaRPr sz="4800">
              <a:solidFill>
                <a:srgbClr val="58E3D8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body" idx="4294967295"/>
          </p:nvPr>
        </p:nvSpPr>
        <p:spPr>
          <a:xfrm>
            <a:off x="3902100" y="3253272"/>
            <a:ext cx="4447500" cy="197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52526"/>
              </a:buClr>
              <a:buSzPts val="1800"/>
              <a:buFont typeface="IBM Plex Sans Arabic"/>
              <a:buNone/>
            </a:pPr>
            <a:r>
              <a:rPr lang="en-US" sz="3600" dirty="0">
                <a:solidFill>
                  <a:schemeClr val="lt1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rPr>
              <a:t>Artificial Intelligence Ethics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1B1EF74-10B3-3592-5E68-7424AD1F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AEB09251-411B-EB66-D68B-BC739A4D8E77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F5C68BDE-80CB-E0E5-6BE7-EE14B4834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Post-Hoc Explainability Methods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18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2000" b="0" i="0" u="none" strike="noStrike" dirty="0">
                <a:solidFill>
                  <a:srgbClr val="000000"/>
                </a:solidFill>
                <a:effectLst/>
              </a:rPr>
            </a:b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2CFDC-BE89-B944-BB15-53D71885B5DB}"/>
              </a:ext>
            </a:extLst>
          </p:cNvPr>
          <p:cNvSpPr txBox="1"/>
          <p:nvPr/>
        </p:nvSpPr>
        <p:spPr>
          <a:xfrm>
            <a:off x="872950" y="758904"/>
            <a:ext cx="573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LIME (Local Interpretable Model-agnostic Explanations)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5332F-F4FB-5A21-1812-9082A814A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1" y="1208897"/>
            <a:ext cx="7772400" cy="1607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3E0DB-5D13-EAE6-A3DE-A1D3E3A7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816071"/>
            <a:ext cx="7772400" cy="898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5506-8608-C5E6-EC78-35C2D1E2B3CD}"/>
              </a:ext>
            </a:extLst>
          </p:cNvPr>
          <p:cNvSpPr txBox="1"/>
          <p:nvPr/>
        </p:nvSpPr>
        <p:spPr>
          <a:xfrm>
            <a:off x="545171" y="3994577"/>
            <a:ext cx="859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: That LIME is able to explain the importance of each Feature responsible for a particular Predictions </a:t>
            </a:r>
          </a:p>
        </p:txBody>
      </p:sp>
    </p:spTree>
    <p:extLst>
      <p:ext uri="{BB962C8B-B14F-4D97-AF65-F5344CB8AC3E}">
        <p14:creationId xmlns:p14="http://schemas.microsoft.com/office/powerpoint/2010/main" val="23759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16E74AFF-9E6A-B59F-07FE-B08EB98F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5C9F185F-9174-9E5C-E991-EF27C52404B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659200" y="17908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6317E372-497F-291B-3C05-C30A3E0F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SHAP (</a:t>
            </a:r>
            <a:r>
              <a:rPr lang="en-GB" sz="2400" b="1" i="0" u="none" strike="noStrike" dirty="0" err="1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SHapley</a:t>
            </a:r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 Additive </a:t>
            </a:r>
            <a:r>
              <a:rPr lang="en-GB" sz="2400" b="1" i="0" u="none" strike="noStrike" dirty="0" err="1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exPlanations</a:t>
            </a:r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)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400" dirty="0">
                <a:latin typeface="Calibri"/>
                <a:cs typeface="Calibri"/>
              </a:rPr>
            </a:br>
            <a:br>
              <a:rPr lang="en-GB" sz="8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B8498-5E02-5548-4563-E3A35F766C3C}"/>
              </a:ext>
            </a:extLst>
          </p:cNvPr>
          <p:cNvSpPr txBox="1"/>
          <p:nvPr/>
        </p:nvSpPr>
        <p:spPr>
          <a:xfrm>
            <a:off x="1265627" y="1332493"/>
            <a:ext cx="5534844" cy="230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Insights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SHAP values are based on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cooperative game theory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and provide a unified measure of feature importance.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They satisfy properties like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efficiency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,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symmetry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, and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additivity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Limitations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Computationally expensive for large datasets or complex models.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May not capture interactions between features well.</a:t>
            </a:r>
          </a:p>
        </p:txBody>
      </p:sp>
    </p:spTree>
    <p:extLst>
      <p:ext uri="{BB962C8B-B14F-4D97-AF65-F5344CB8AC3E}">
        <p14:creationId xmlns:p14="http://schemas.microsoft.com/office/powerpoint/2010/main" val="331504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A86646A1-5863-5E0F-EDA4-31F0D4BA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15AF7765-C116-39F8-AC10-5307D7E6082D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659200" y="17908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66716AAB-B4E0-F6D3-2B71-FFE43AC125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SHAP (</a:t>
            </a:r>
            <a:r>
              <a:rPr lang="en-GB" sz="2400" b="1" i="0" u="none" strike="noStrike" dirty="0" err="1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SHapley</a:t>
            </a:r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 Additive </a:t>
            </a:r>
            <a:r>
              <a:rPr lang="en-GB" sz="2400" b="1" i="0" u="none" strike="noStrike" dirty="0" err="1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exPlanations</a:t>
            </a:r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)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400" dirty="0">
                <a:latin typeface="Calibri"/>
                <a:cs typeface="Calibri"/>
              </a:rPr>
            </a:br>
            <a:br>
              <a:rPr lang="en-GB" sz="8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37338-4FD5-C8FA-976D-A00E44B3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" y="1175152"/>
            <a:ext cx="4357565" cy="2327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0481E-9279-DA04-59AD-881FAE371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9" y="966087"/>
            <a:ext cx="4465486" cy="3211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7253C-6C5C-65EF-3A72-44EF999AFB1D}"/>
              </a:ext>
            </a:extLst>
          </p:cNvPr>
          <p:cNvSpPr txBox="1"/>
          <p:nvPr/>
        </p:nvSpPr>
        <p:spPr>
          <a:xfrm>
            <a:off x="702803" y="4662684"/>
            <a:ext cx="7229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SHAP is representing each features value from low to high and positive to negative</a:t>
            </a:r>
          </a:p>
        </p:txBody>
      </p:sp>
    </p:spTree>
    <p:extLst>
      <p:ext uri="{BB962C8B-B14F-4D97-AF65-F5344CB8AC3E}">
        <p14:creationId xmlns:p14="http://schemas.microsoft.com/office/powerpoint/2010/main" val="299440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8E506D86-3564-A2D0-0191-99B8B5B0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FD303E6A-CAC2-50E7-C72E-84D25B190C99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E9DE5CF7-C686-E292-B9A8-3CD1C6C4E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Partial Dependence Plots (PDP)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0CE81-6E08-64EF-DA31-F5928F6AB326}"/>
              </a:ext>
            </a:extLst>
          </p:cNvPr>
          <p:cNvSpPr txBox="1"/>
          <p:nvPr/>
        </p:nvSpPr>
        <p:spPr>
          <a:xfrm>
            <a:off x="899286" y="1194010"/>
            <a:ext cx="506100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Insights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PDP shows the marginal effect of a feature on the predicted outcome.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It helps understand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feature interactions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and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non-linear relationships</a:t>
            </a:r>
            <a:endParaRPr lang="en-GB" sz="1600" dirty="0">
              <a:solidFill>
                <a:srgbClr val="404040"/>
              </a:solidFill>
              <a:latin typeface="Inter" panose="02000503000000020004" pitchFamily="2" charset="0"/>
            </a:endParaRP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Limitations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1200150" lvl="2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Assumes features are independent.</a:t>
            </a:r>
          </a:p>
          <a:p>
            <a:pPr marL="1200150" lvl="2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May be misleading if features are highly correlated.</a:t>
            </a:r>
          </a:p>
        </p:txBody>
      </p:sp>
    </p:spTree>
    <p:extLst>
      <p:ext uri="{BB962C8B-B14F-4D97-AF65-F5344CB8AC3E}">
        <p14:creationId xmlns:p14="http://schemas.microsoft.com/office/powerpoint/2010/main" val="205164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AD6B9FC0-ED63-1AD4-7838-3FA411B1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15B2354F-A555-6CDB-F8E1-F17F19D32254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4B79C504-600E-FCE8-DBA6-F9DB9B7C3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Partial Dependence Plots (PDP)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06990B-6126-AC07-68B0-1EEBAE28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2652"/>
            <a:ext cx="4564347" cy="3835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873B52-54CF-364F-F3C7-A67F268C3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55" y="1039438"/>
            <a:ext cx="4307600" cy="34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CFE34311-D7BA-1446-1006-ABD08B66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7E86673C-B127-85A3-9B55-BD7F789CEB1D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DE8CDCF7-DED3-5F77-9769-C18DC9928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" y="122160"/>
            <a:ext cx="806609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ELI5 (Explain Like I’m 5) - Debugging and Inspecting ML Models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1CB86-F72E-78B7-586C-3ED6D8B50B4B}"/>
              </a:ext>
            </a:extLst>
          </p:cNvPr>
          <p:cNvSpPr txBox="1"/>
          <p:nvPr/>
        </p:nvSpPr>
        <p:spPr>
          <a:xfrm>
            <a:off x="525737" y="1027302"/>
            <a:ext cx="46507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600" b="1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ELI5 is a python package that is used to inspect ML classifiers and explain their predictions.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It is popularly used to debug algorithms such as </a:t>
            </a:r>
            <a:r>
              <a:rPr lang="en-GB" sz="1600" i="0" u="none" strike="noStrike" dirty="0" err="1">
                <a:solidFill>
                  <a:srgbClr val="000000"/>
                </a:solidFill>
                <a:effectLst/>
              </a:rPr>
              <a:t>sklearn</a:t>
            </a: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 regressors and classifiers, </a:t>
            </a:r>
            <a:r>
              <a:rPr lang="en-GB" sz="1600" i="0" u="none" strike="noStrike" dirty="0" err="1">
                <a:solidFill>
                  <a:srgbClr val="000000"/>
                </a:solidFill>
                <a:effectLst/>
              </a:rPr>
              <a:t>XGBoost</a:t>
            </a: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1600" i="0" u="none" strike="noStrike" dirty="0" err="1">
                <a:solidFill>
                  <a:srgbClr val="000000"/>
                </a:solidFill>
                <a:effectLst/>
              </a:rPr>
              <a:t>CatBoost</a:t>
            </a: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1600" i="0" u="none" strike="noStrike" dirty="0" err="1">
                <a:solidFill>
                  <a:srgbClr val="000000"/>
                </a:solidFill>
                <a:effectLst/>
              </a:rPr>
              <a:t>Keras</a:t>
            </a: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, etc. 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ELI5 helps inspect machine learning models by showing feature importance and explaining predictions in an interpretable way.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It works with scikit-learn,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</a:rPr>
              <a:t>XGBoost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, and deep learning models.</a:t>
            </a:r>
          </a:p>
        </p:txBody>
      </p:sp>
      <p:pic>
        <p:nvPicPr>
          <p:cNvPr id="1028" name="Picture 4" descr="The Mysteries of Python with ELI5: A ...">
            <a:extLst>
              <a:ext uri="{FF2B5EF4-FFF2-40B4-BE49-F238E27FC236}">
                <a16:creationId xmlns:a16="http://schemas.microsoft.com/office/drawing/2014/main" id="{8F5E8696-028B-D583-2439-292A3F597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 b="14101"/>
          <a:stretch/>
        </p:blipFill>
        <p:spPr bwMode="auto">
          <a:xfrm>
            <a:off x="5176459" y="1907523"/>
            <a:ext cx="3837323" cy="15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5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51D3A50D-0CED-A840-E7D9-60B9C7ED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673E5DEC-D444-C07F-3D5D-0EBCCD270105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88F0458E-7205-2CA7-4F47-4FDE5CABC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" y="122160"/>
            <a:ext cx="806609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ELI5 (Explain Like I’m 5) - Debugging and Inspecting ML Models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137D3-6F7B-ECD4-2431-CBBF6428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5" y="1250659"/>
            <a:ext cx="5408998" cy="2079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93A83-0ECA-FAD4-5974-8EC142A5468E}"/>
              </a:ext>
            </a:extLst>
          </p:cNvPr>
          <p:cNvSpPr txBox="1"/>
          <p:nvPr/>
        </p:nvSpPr>
        <p:spPr>
          <a:xfrm>
            <a:off x="5322898" y="1556087"/>
            <a:ext cx="3366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F0502020204030204" pitchFamily="34" charset="0"/>
              </a:rPr>
              <a:t>Trains a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latin typeface="Roboto" panose="020F0502020204030204" pitchFamily="34" charset="0"/>
              </a:rPr>
              <a:t>RandomForestClassifier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F0502020204030204" pitchFamily="34" charset="0"/>
              </a:rPr>
              <a:t> on the Iris dataset.</a:t>
            </a:r>
          </a:p>
          <a:p>
            <a:pPr marL="342900" indent="-342900">
              <a:buFont typeface="+mj-lt"/>
              <a:buAutoNum type="arabicPeriod"/>
            </a:pPr>
            <a:br>
              <a:rPr lang="en-GB" dirty="0"/>
            </a:b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Permutation Importance to determine how much each feature contributes to predictions. 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Displays feature importance using eli5.show_weights().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B861C-8B2B-EB8D-3A3A-BD48B277C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20" y="3330596"/>
            <a:ext cx="3764503" cy="112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D6C3D12D-B033-B06B-5EC3-399B48C7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8B302AEB-441B-F50C-8AB4-C4612483F4BB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E9A0F20D-94B8-D8C6-DCD8-24B4DC932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" y="122160"/>
            <a:ext cx="806609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</a:rPr>
              <a:t>Alibi - Explainability for Black-Box Models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67C0-96B1-3850-19B7-51E065BCAD0E}"/>
              </a:ext>
            </a:extLst>
          </p:cNvPr>
          <p:cNvSpPr txBox="1"/>
          <p:nvPr/>
        </p:nvSpPr>
        <p:spPr>
          <a:xfrm>
            <a:off x="1392795" y="886139"/>
            <a:ext cx="46507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Alibi Explain is a freely available Python toolkit designed to shed light on how machine learning models arrive at their predictions.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provides a collection of advanced explainability techniques suitable for both classification and regression tasks.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These techniques can be applied regardless of whether you have detailed knowledge of the model's inner workings (black-box) or complete access (white-box).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library handles diverse data formats, including tables, text, and images, and offers explanations at both the individual prediction level and the overall model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ensure ease of use, Alibi Explain features a consistent programming interface.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project emphasizes robust development practices, with comprehensive testing implemented to guarantee code reliability and algorithm accuracy.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377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BF2279F5-8F8C-2D72-8F65-6B45B098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EA6FED3D-2FEF-0ED8-DA43-E39A775B92A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4236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6C723886-D93C-41A4-78EC-8C578E4F5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" y="122160"/>
            <a:ext cx="806609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</a:rPr>
              <a:t>Alibi - Explainability for Black-Box Models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C98C2-B635-78E0-D4F0-D234BBE3A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" y="932688"/>
            <a:ext cx="6934245" cy="3776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61C74-974B-41EB-6E1C-F91A8B294A60}"/>
              </a:ext>
            </a:extLst>
          </p:cNvPr>
          <p:cNvSpPr txBox="1"/>
          <p:nvPr/>
        </p:nvSpPr>
        <p:spPr>
          <a:xfrm>
            <a:off x="4444206" y="1663809"/>
            <a:ext cx="46513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Uses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AnchorTabular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from Alibi to generate interpretable rule-based explanations.</a:t>
            </a:r>
          </a:p>
          <a:p>
            <a:br>
              <a:rPr lang="en-GB" dirty="0"/>
            </a:b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Finds anchors (conditions in the input) that strongly influence the model’s prediction.</a:t>
            </a:r>
          </a:p>
          <a:p>
            <a:br>
              <a:rPr lang="en-GB" dirty="0"/>
            </a:br>
            <a:r>
              <a:rPr lang="en-GB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Prints a simple rule explaining why a decision was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7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1EB6A28-E5D4-01CF-603A-E7B396111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69BC4CD7-D4B2-DBB7-B240-30F9A991B4F6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9B343830-9BDF-C661-C23B-A950CA88F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</a:rPr>
              <a:t>Surrogate Models and Rule-Based Approximations</a:t>
            </a: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AF678-F1CE-7C25-7DA4-356DA6CE3B1B}"/>
              </a:ext>
            </a:extLst>
          </p:cNvPr>
          <p:cNvSpPr txBox="1"/>
          <p:nvPr/>
        </p:nvSpPr>
        <p:spPr>
          <a:xfrm>
            <a:off x="1463861" y="833743"/>
            <a:ext cx="465072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Surrogate Models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Train a simpler model (e.g., decision tree) to approximate the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behavior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of a complex model.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Use a decision tree to explain a neural network’s predictions.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Rule-Based Approximations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Extract human-readable rules from a model (e.g., using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RuleFit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or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SkopeRules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).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"If age &gt; 30 and income &lt; $50,000, then reject loan application."</a:t>
            </a:r>
          </a:p>
        </p:txBody>
      </p:sp>
    </p:spTree>
    <p:extLst>
      <p:ext uri="{BB962C8B-B14F-4D97-AF65-F5344CB8AC3E}">
        <p14:creationId xmlns:p14="http://schemas.microsoft.com/office/powerpoint/2010/main" val="103970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11708" y="1137037"/>
            <a:ext cx="8520600" cy="166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4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GB" sz="3600" b="0" i="0" u="none" strike="noStrike" dirty="0">
                <a:solidFill>
                  <a:srgbClr val="7030A0"/>
                </a:solidFill>
                <a:effectLst/>
                <a:latin typeface="-webkit-standard"/>
              </a:rPr>
              <a:t>Explainable AI and its Techniques 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51" name="Google Shape;51;p2"/>
          <p:cNvSpPr txBox="1"/>
          <p:nvPr/>
        </p:nvSpPr>
        <p:spPr>
          <a:xfrm>
            <a:off x="3527778" y="424503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By: Dr. Afshan Hashmi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C00C3ADD-1403-BAA7-DA45-77E034A6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BEA91DCA-7F3C-5C94-98D4-23487E522D7D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D6B8A254-33C5-F132-C094-257088403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Advanced Applications of XAI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6EE2D-71A0-BA87-8976-100149C80BFD}"/>
              </a:ext>
            </a:extLst>
          </p:cNvPr>
          <p:cNvSpPr txBox="1"/>
          <p:nvPr/>
        </p:nvSpPr>
        <p:spPr>
          <a:xfrm>
            <a:off x="1114235" y="955138"/>
            <a:ext cx="5855793" cy="300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3.1 Model Debugging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Use SHAP or LIME to identify why a model is making incorrect predictions.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Diagnosing why a medical diagnosis model is failing for certain patient groups.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3.2 Feature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Use feature importance from SHAP or PDP to identify the most impactful features.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Removing irrelevant features to improve model performance.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3.3 Bias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Use XAI techniques to detect and mitigate biases in AI models.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Identifying gender bias in a hiring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39537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EE85C5B9-40EF-1B12-4EF7-DEBACC93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9AB56371-9CB6-C58F-432F-42BCFF5E04C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A66599AD-09EA-F898-3057-87531AB11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Hands-On Activity</a:t>
            </a:r>
            <a:br>
              <a:rPr lang="en-GB" sz="20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6F508-58CC-716D-A0E7-A872E1F62F7C}"/>
              </a:ext>
            </a:extLst>
          </p:cNvPr>
          <p:cNvSpPr txBox="1"/>
          <p:nvPr/>
        </p:nvSpPr>
        <p:spPr>
          <a:xfrm>
            <a:off x="1458506" y="816818"/>
            <a:ext cx="5925658" cy="2993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Activity: Explain a Model Using SHAP and LIME</a:t>
            </a:r>
          </a:p>
          <a:p>
            <a:pPr algn="l">
              <a:buNone/>
            </a:pPr>
            <a:endParaRPr lang="en-GB" sz="1600" b="1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Train a complex model (e.g., Random Forest or Neural Network) on a dataset (e.g., Iris or Titanic).</a:t>
            </a:r>
          </a:p>
          <a:p>
            <a:pPr algn="l">
              <a:buFont typeface="+mj-lt"/>
              <a:buAutoNum type="arabicPeriod"/>
            </a:pPr>
            <a:endParaRPr lang="en-GB" sz="1600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Use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SHAP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to explain global feature importance.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GB" sz="1600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Use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LIME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to explain individual predictions.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GB" sz="1600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Compare the explanations and discuss their strengths and limitations.</a:t>
            </a:r>
          </a:p>
        </p:txBody>
      </p:sp>
    </p:spTree>
    <p:extLst>
      <p:ext uri="{BB962C8B-B14F-4D97-AF65-F5344CB8AC3E}">
        <p14:creationId xmlns:p14="http://schemas.microsoft.com/office/powerpoint/2010/main" val="304466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59D601AE-0731-28E4-C4D6-15A472AA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D3B32739-5C30-A6BC-FD80-4885C3C7A42B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F65DC663-E1FB-11BC-83F3-5918AC98E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7030A0"/>
                </a:solidFill>
                <a:effectLst/>
              </a:rPr>
              <a:t>Summary</a:t>
            </a: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139BD-03C0-9641-D00C-EDA469DA0722}"/>
              </a:ext>
            </a:extLst>
          </p:cNvPr>
          <p:cNvSpPr txBox="1"/>
          <p:nvPr/>
        </p:nvSpPr>
        <p:spPr>
          <a:xfrm>
            <a:off x="1382936" y="1163782"/>
            <a:ext cx="5593148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Explainability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is crucial for building trust, ensuring accountability, and facilitating adoption of AI systems.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marL="285750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Techniques like LIME, SHAP, and PDP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provide insights into model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behavior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at both local and global levels.</a:t>
            </a:r>
          </a:p>
          <a:p>
            <a:pPr marL="285750" indent="-285750" algn="l">
              <a:spcBef>
                <a:spcPts val="300"/>
              </a:spcBef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marL="285750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Surrogate models and rule-based approximations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simplify complex models for better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350462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A329-DDC0-B523-AEBE-B35BF56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Google COLAB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FB29-6CFE-B48D-9134-B424D9775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rPr lang="en-US" dirty="0">
                <a:hlinkClick r:id="rId2"/>
              </a:rPr>
              <a:t>Click here </a:t>
            </a:r>
          </a:p>
          <a:p>
            <a:pPr marL="11430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/drive/14ZWbmJ4GeT4PPLjuz3kLV2tIWoMVz0z-</a:t>
            </a:r>
          </a:p>
        </p:txBody>
      </p:sp>
    </p:spTree>
    <p:extLst>
      <p:ext uri="{BB962C8B-B14F-4D97-AF65-F5344CB8AC3E}">
        <p14:creationId xmlns:p14="http://schemas.microsoft.com/office/powerpoint/2010/main" val="151707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l="8508"/>
          <a:stretch/>
        </p:blipFill>
        <p:spPr>
          <a:xfrm>
            <a:off x="6248550" y="1551586"/>
            <a:ext cx="1357692" cy="50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216" y="2992069"/>
            <a:ext cx="995950" cy="40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9974" y="3081645"/>
            <a:ext cx="1214843" cy="22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l="11047" t="22524" r="11047" b="22523"/>
          <a:stretch/>
        </p:blipFill>
        <p:spPr>
          <a:xfrm>
            <a:off x="3316327" y="2249012"/>
            <a:ext cx="688702" cy="39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0782" y="2325188"/>
            <a:ext cx="1133228" cy="2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8">
            <a:alphaModFix/>
          </a:blip>
          <a:srcRect l="2114" t="19776" b="19777"/>
          <a:stretch/>
        </p:blipFill>
        <p:spPr>
          <a:xfrm>
            <a:off x="3094065" y="1608499"/>
            <a:ext cx="1133226" cy="39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3573" y="3074674"/>
            <a:ext cx="954210" cy="2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Text&#10;&#10;Description automatically generated with low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2620" y="3040838"/>
            <a:ext cx="750589" cy="30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A red and black sign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83572" y="3696038"/>
            <a:ext cx="954213" cy="20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A picture containing text, clipart, vector graphics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18971" y="3677016"/>
            <a:ext cx="697888" cy="2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13">
            <a:alphaModFix/>
          </a:blip>
          <a:srcRect b="18915"/>
          <a:stretch/>
        </p:blipFill>
        <p:spPr>
          <a:xfrm>
            <a:off x="6450290" y="3643177"/>
            <a:ext cx="954212" cy="30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14">
            <a:alphaModFix/>
          </a:blip>
          <a:srcRect l="12270" t="12270" r="12262" b="12262"/>
          <a:stretch/>
        </p:blipFill>
        <p:spPr>
          <a:xfrm>
            <a:off x="3885746" y="4245539"/>
            <a:ext cx="1133228" cy="38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98086" y="3621493"/>
            <a:ext cx="694210" cy="35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16">
            <a:alphaModFix/>
          </a:blip>
          <a:srcRect t="18905" b="18904"/>
          <a:stretch/>
        </p:blipFill>
        <p:spPr>
          <a:xfrm>
            <a:off x="1537771" y="1614885"/>
            <a:ext cx="1214840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 rotWithShape="1">
          <a:blip r:embed="rId17">
            <a:alphaModFix/>
          </a:blip>
          <a:srcRect l="2114" t="28897" b="28892"/>
          <a:stretch/>
        </p:blipFill>
        <p:spPr>
          <a:xfrm>
            <a:off x="4740627" y="1652095"/>
            <a:ext cx="1254574" cy="30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60495" y="2253777"/>
            <a:ext cx="1214839" cy="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47215" y="2294778"/>
            <a:ext cx="995952" cy="30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>
            <a:spLocks noGrp="1"/>
          </p:cNvSpPr>
          <p:nvPr>
            <p:ph type="title" idx="4294967295"/>
          </p:nvPr>
        </p:nvSpPr>
        <p:spPr>
          <a:xfrm>
            <a:off x="2079450" y="745725"/>
            <a:ext cx="6373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>
                <a:solidFill>
                  <a:srgbClr val="4F29B6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الشراكات العالمية</a:t>
            </a:r>
            <a:endParaRPr>
              <a:solidFill>
                <a:srgbClr val="4F29B6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5548225" y="2230950"/>
            <a:ext cx="30621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33333"/>
              <a:buNone/>
            </a:pPr>
            <a:r>
              <a:rPr lang="en-US" sz="4000" b="1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شــــــكــــرًا لكــــــم</a:t>
            </a:r>
            <a:endParaRPr sz="4000" b="1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4294967295"/>
          </p:nvPr>
        </p:nvSpPr>
        <p:spPr>
          <a:xfrm>
            <a:off x="4166050" y="2870075"/>
            <a:ext cx="44442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990"/>
              <a:buFont typeface="IBM Plex Sans Arabic Medium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YOU</a:t>
            </a:r>
            <a:endParaRPr sz="2900" b="1" i="0" u="none" strike="noStrike" cap="non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/>
        </p:nvSpPr>
        <p:spPr>
          <a:xfrm>
            <a:off x="355978" y="622430"/>
            <a:ext cx="8029070" cy="142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Objectives:</a:t>
            </a:r>
            <a:endParaRPr lang="en-GB" sz="2800" b="1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89985-4AF4-ECFC-0899-0FFE80DF4198}"/>
              </a:ext>
            </a:extLst>
          </p:cNvPr>
          <p:cNvSpPr txBox="1"/>
          <p:nvPr/>
        </p:nvSpPr>
        <p:spPr>
          <a:xfrm>
            <a:off x="932764" y="1244463"/>
            <a:ext cx="6218071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Understand the importance of explainability in AI for trust, accountability, and adoption.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Differentiate between explainability (post-hoc) and interpretability (inherent simplicity).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Identify challenges in explaining complex models like deep learning and ensemble methods.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Compare local (individual predictions) and global (overall </a:t>
            </a:r>
            <a:r>
              <a:rPr lang="en-GB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behavior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) explanations.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Apply post-hoc explainability methods like LIME, SHAP, and Partial Dependence Plots.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GB" b="0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636090" y="1101965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90352" y="122160"/>
            <a:ext cx="776492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Importance of Explainability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800" dirty="0">
                <a:latin typeface="-webkit-standard"/>
              </a:rPr>
            </a:br>
            <a:br>
              <a:rPr lang="en-GB" sz="11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C4796-46BD-3FF0-8C02-F4C7D2CEAFBB}"/>
              </a:ext>
            </a:extLst>
          </p:cNvPr>
          <p:cNvSpPr txBox="1"/>
          <p:nvPr/>
        </p:nvSpPr>
        <p:spPr>
          <a:xfrm>
            <a:off x="365761" y="894366"/>
            <a:ext cx="567524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Why Explainability Matters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ü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Builds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trust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in AI systems by making their decisions transparent.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ü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Ensures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accountability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for decisions made by AI models.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ü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Facilitates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adoption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in regulated industries (e.g., healthcare, finance).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ü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Helps identify and mitigate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biases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in AI models.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457200" lvl="1" algn="l">
              <a:spcBef>
                <a:spcPts val="300"/>
              </a:spcBef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 healthcare, an AI model predicting diseases must explain why it flagged a patient as high-risk to gain the trust of doctors and patients.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AD1E245C-17DD-8426-7E86-225321D3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>
            <a:extLst>
              <a:ext uri="{FF2B5EF4-FFF2-40B4-BE49-F238E27FC236}">
                <a16:creationId xmlns:a16="http://schemas.microsoft.com/office/drawing/2014/main" id="{67DA5825-D171-C6C9-BDA7-CE6B9486639F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645234" y="19631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>
            <a:extLst>
              <a:ext uri="{FF2B5EF4-FFF2-40B4-BE49-F238E27FC236}">
                <a16:creationId xmlns:a16="http://schemas.microsoft.com/office/drawing/2014/main" id="{12EC5BCB-C707-1B44-6F65-65EAE68B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767" y="122160"/>
            <a:ext cx="8248833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</a:rPr>
              <a:t>Difference Between Explainability and Interpretability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4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6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CB31-0EF2-92FB-4EC6-FD3B88210641}"/>
              </a:ext>
            </a:extLst>
          </p:cNvPr>
          <p:cNvSpPr txBox="1"/>
          <p:nvPr/>
        </p:nvSpPr>
        <p:spPr>
          <a:xfrm>
            <a:off x="594804" y="807225"/>
            <a:ext cx="4650722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Explainability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Refers to the ability to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describe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how a model makes decisions, often using post-hoc methods.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Using SHAP values to explain a black-box model’s predictions.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Interpretability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Refers to the 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inherent simplicity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 of a model, making its decisions easy to understand.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A linear regression model is interpretable because its coefficients directly show the impact of features.</a:t>
            </a:r>
          </a:p>
        </p:txBody>
      </p:sp>
      <p:pic>
        <p:nvPicPr>
          <p:cNvPr id="5" name="Picture 2" descr="AI: To interpret or to explain?">
            <a:extLst>
              <a:ext uri="{FF2B5EF4-FFF2-40B4-BE49-F238E27FC236}">
                <a16:creationId xmlns:a16="http://schemas.microsoft.com/office/drawing/2014/main" id="{4EEE7E45-2140-B82E-6AAF-DBF63CCD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00" y="1381203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5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789384" y="2713536"/>
            <a:ext cx="3164264" cy="4039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7160" y="122160"/>
            <a:ext cx="772030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</a:rPr>
              <a:t>Challenges in Explaining Complex AI Models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b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	</a:t>
            </a: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Deep Learning Models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Highly complex architectures (e.g., neural networks) make it hard to trace decision-making processes.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Ensemble Methods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Models like Random Forests or Gradient Boosting combine multiple weak learners, making it difficult to explain the overall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behavior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.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Trade-offs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Simpler models are more interpretable but may sacrifice accuracy.</a:t>
            </a:r>
            <a:b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Complex models are more accurate but harder to explain.</a:t>
            </a:r>
            <a:b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Techniques for Explainable AI (XAI)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8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70C35-0221-85E0-5244-4B818305BE4D}"/>
              </a:ext>
            </a:extLst>
          </p:cNvPr>
          <p:cNvSpPr txBox="1"/>
          <p:nvPr/>
        </p:nvSpPr>
        <p:spPr>
          <a:xfrm>
            <a:off x="513877" y="1020198"/>
            <a:ext cx="5842530" cy="331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Local vs. Global Explanations</a:t>
            </a:r>
          </a:p>
          <a:p>
            <a:pPr algn="l">
              <a:buNone/>
            </a:pPr>
            <a:endParaRPr lang="en-GB" sz="1600" b="1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  <a:p>
            <a:pPr algn="l">
              <a:spcAft>
                <a:spcPts val="300"/>
              </a:spcAft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Local Explanations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Explain individual predictions (e.g., why a specific loan application was rejected).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LIME (Local Interpretable Model-agnostic Explanations).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Global Explanations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Explain the overall </a:t>
            </a:r>
            <a:r>
              <a:rPr lang="en-GB" sz="1600" b="0" i="0" u="none" strike="noStrike" dirty="0" err="1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behavior</a:t>
            </a: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of the model (e.g., which features are most important across all predictions).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Example: Feature importance in Random Forests.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A582E68C-53F6-D07B-8A2C-394F9EF7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08484764-AF08-4DE1-8423-8F6025C30D2D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17218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86CCCCB8-BE51-3734-5336-4F43B9549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122160"/>
            <a:ext cx="746426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Advanced Tools and Libraries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20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BA398-61F1-3BCD-1537-39FB6D1D0DB3}"/>
              </a:ext>
            </a:extLst>
          </p:cNvPr>
          <p:cNvSpPr txBox="1"/>
          <p:nvPr/>
        </p:nvSpPr>
        <p:spPr>
          <a:xfrm>
            <a:off x="393192" y="1408380"/>
            <a:ext cx="4650722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SHAP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 Unified framework for explainability.</a:t>
            </a:r>
          </a:p>
          <a:p>
            <a:pPr marL="342900" indent="-34290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LIME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 Local interpretability for any model.</a:t>
            </a:r>
          </a:p>
          <a:p>
            <a:pPr marL="342900" indent="-34290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ELI5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 Debugging and inspecting machine learning models.</a:t>
            </a:r>
          </a:p>
          <a:p>
            <a:pPr marL="342900" indent="-34290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Alibi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 Advanced explainability for black-box models.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545E46-7149-C564-B3AF-599778561BBF}"/>
              </a:ext>
            </a:extLst>
          </p:cNvPr>
          <p:cNvGrpSpPr/>
          <p:nvPr/>
        </p:nvGrpSpPr>
        <p:grpSpPr>
          <a:xfrm>
            <a:off x="5478843" y="1284808"/>
            <a:ext cx="2576216" cy="2939570"/>
            <a:chOff x="4909485" y="1092347"/>
            <a:chExt cx="3145574" cy="3563717"/>
          </a:xfrm>
        </p:grpSpPr>
        <p:pic>
          <p:nvPicPr>
            <p:cNvPr id="3078" name="Picture 6" descr="Library Books Clipart Transparent PNG ...">
              <a:extLst>
                <a:ext uri="{FF2B5EF4-FFF2-40B4-BE49-F238E27FC236}">
                  <a16:creationId xmlns:a16="http://schemas.microsoft.com/office/drawing/2014/main" id="{84DBBA3D-F41A-24B0-C5FE-B0F751B7A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707" y="2418712"/>
              <a:ext cx="2237352" cy="223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663884C-F984-66BF-83D9-326D9BB4B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485" y="1092347"/>
              <a:ext cx="1816444" cy="1816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490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5718A45-9D95-C2EE-3EBA-FE320D4D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0421EDE4-2722-9699-8229-BBD15CBA743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C51D873F-7159-798E-07AF-834574BB5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  <a:t>Post-Hoc Explainability Methods</a:t>
            </a:r>
            <a:br>
              <a:rPr lang="en-GB" sz="2400" b="1" i="0" u="none" strike="noStrike" dirty="0">
                <a:solidFill>
                  <a:srgbClr val="7030A0"/>
                </a:solidFill>
                <a:effectLst/>
                <a:latin typeface="Inter" panose="02000503000000020004" pitchFamily="2" charset="0"/>
              </a:rPr>
            </a:br>
            <a:br>
              <a:rPr lang="en-GB" sz="1800" b="1" i="0" u="none" strike="noStrike" dirty="0">
                <a:solidFill>
                  <a:srgbClr val="7030A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2000" b="0" i="0" u="none" strike="noStrike" dirty="0">
                <a:solidFill>
                  <a:srgbClr val="000000"/>
                </a:solidFill>
                <a:effectLst/>
              </a:rPr>
            </a:b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577F-A3FD-8641-1049-C3F58CF25A57}"/>
              </a:ext>
            </a:extLst>
          </p:cNvPr>
          <p:cNvSpPr txBox="1"/>
          <p:nvPr/>
        </p:nvSpPr>
        <p:spPr>
          <a:xfrm>
            <a:off x="974957" y="990548"/>
            <a:ext cx="4650722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 LIME (Local Interpretable Model-agnostic Explanations)</a:t>
            </a:r>
          </a:p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Insights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LIME approximates a complex model locally with a simpler model (e.g., linear regression).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It works by perturbing the input data and observing changes in predictions.</a:t>
            </a:r>
          </a:p>
          <a:p>
            <a:pPr marL="457200" lvl="1" algn="l">
              <a:spcBef>
                <a:spcPts val="300"/>
              </a:spcBef>
              <a:spcAft>
                <a:spcPts val="300"/>
              </a:spcAft>
            </a:pPr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Limitations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:</a:t>
            </a:r>
          </a:p>
          <a:p>
            <a:pPr marL="1200150" lvl="2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Sensitive to the choice of perturbation method.</a:t>
            </a:r>
          </a:p>
          <a:p>
            <a:pPr marL="1200150" lvl="2" indent="-28575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GB" b="0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May produce inconsistent explanations for similar inputs.</a:t>
            </a:r>
          </a:p>
        </p:txBody>
      </p:sp>
    </p:spTree>
    <p:extLst>
      <p:ext uri="{BB962C8B-B14F-4D97-AF65-F5344CB8AC3E}">
        <p14:creationId xmlns:p14="http://schemas.microsoft.com/office/powerpoint/2010/main" val="13686366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1383</Words>
  <Application>Microsoft Macintosh PowerPoint</Application>
  <PresentationFormat>On-screen Show (16:9)</PresentationFormat>
  <Paragraphs>132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Roboto</vt:lpstr>
      <vt:lpstr>Inter</vt:lpstr>
      <vt:lpstr>Tajawal</vt:lpstr>
      <vt:lpstr>IBM Plex Sans Arabic</vt:lpstr>
      <vt:lpstr>Proxima Nova</vt:lpstr>
      <vt:lpstr>-webkit-standard</vt:lpstr>
      <vt:lpstr>Calibri</vt:lpstr>
      <vt:lpstr>Wingdings</vt:lpstr>
      <vt:lpstr>IBM Plex Sans Arabic SemiBold</vt:lpstr>
      <vt:lpstr>IBM Plex Sans Arabic Medium</vt:lpstr>
      <vt:lpstr>Times New Roman</vt:lpstr>
      <vt:lpstr>Arial</vt:lpstr>
      <vt:lpstr>Simple Light</vt:lpstr>
      <vt:lpstr>أكـــــاديميــــة طــــويـــق</vt:lpstr>
      <vt:lpstr>      Explainable AI and its Techniques  </vt:lpstr>
      <vt:lpstr>PowerPoint Presentation</vt:lpstr>
      <vt:lpstr>Importance of Explainability    </vt:lpstr>
      <vt:lpstr>Difference Between Explainability and Interpretability     </vt:lpstr>
      <vt:lpstr>Challenges in Explaining Complex AI Models    Deep Learning Models: Highly complex architectures (e.g., neural networks) make it hard to trace decision-making processes. Ensemble Methods: Models like Random Forests or Gradient Boosting combine multiple weak learners, making it difficult to explain the overall behavior. Trade-offs: Simpler models are more interpretable but may sacrifice accuracy. Complex models are more accurate but harder to explain. </vt:lpstr>
      <vt:lpstr>Techniques for Explainable AI (XAI)      </vt:lpstr>
      <vt:lpstr>Advanced Tools and Libraries         </vt:lpstr>
      <vt:lpstr>Post-Hoc Explainability Methods      </vt:lpstr>
      <vt:lpstr>Post-Hoc Explainability Methods      </vt:lpstr>
      <vt:lpstr>SHAP (SHapley Additive exPlanations)      </vt:lpstr>
      <vt:lpstr>SHAP (SHapley Additive exPlanations)      </vt:lpstr>
      <vt:lpstr>Partial Dependence Plots (PDP)      </vt:lpstr>
      <vt:lpstr>Partial Dependence Plots (PDP)      </vt:lpstr>
      <vt:lpstr>ELI5 (Explain Like I’m 5) - Debugging and Inspecting ML Models      </vt:lpstr>
      <vt:lpstr>ELI5 (Explain Like I’m 5) - Debugging and Inspecting ML Models      </vt:lpstr>
      <vt:lpstr>Alibi - Explainability for Black-Box Models      </vt:lpstr>
      <vt:lpstr>Alibi - Explainability for Black-Box Models      </vt:lpstr>
      <vt:lpstr>Surrogate Models and Rule-Based Approximations       </vt:lpstr>
      <vt:lpstr>Advanced Applications of XAI        </vt:lpstr>
      <vt:lpstr>Hands-On Activity        </vt:lpstr>
      <vt:lpstr>Summary         </vt:lpstr>
      <vt:lpstr>Practice with Google COLAB</vt:lpstr>
      <vt:lpstr>الشراكات العالمية</vt:lpstr>
      <vt:lpstr>شــــــكــــرًا لكــــــم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/>
  <cp:lastModifiedBy>Afshan Hashmi</cp:lastModifiedBy>
  <cp:revision>18</cp:revision>
  <dcterms:modified xsi:type="dcterms:W3CDTF">2025-03-17T12:47:01Z</dcterms:modified>
  <cp:category/>
</cp:coreProperties>
</file>